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0" r:id="rId5"/>
    <p:sldId id="257" r:id="rId6"/>
    <p:sldId id="266" r:id="rId7"/>
    <p:sldId id="258" r:id="rId8"/>
    <p:sldId id="297" r:id="rId9"/>
    <p:sldId id="296" r:id="rId10"/>
    <p:sldId id="262" r:id="rId11"/>
    <p:sldId id="268" r:id="rId12"/>
    <p:sldId id="269" r:id="rId13"/>
    <p:sldId id="270" r:id="rId14"/>
    <p:sldId id="271" r:id="rId15"/>
    <p:sldId id="288" r:id="rId16"/>
    <p:sldId id="272" r:id="rId17"/>
    <p:sldId id="273" r:id="rId18"/>
    <p:sldId id="274" r:id="rId19"/>
    <p:sldId id="276" r:id="rId20"/>
    <p:sldId id="289" r:id="rId21"/>
    <p:sldId id="290" r:id="rId22"/>
    <p:sldId id="291" r:id="rId23"/>
    <p:sldId id="277" r:id="rId24"/>
    <p:sldId id="278" r:id="rId25"/>
    <p:sldId id="279" r:id="rId26"/>
    <p:sldId id="280" r:id="rId27"/>
    <p:sldId id="281" r:id="rId28"/>
    <p:sldId id="282" r:id="rId29"/>
    <p:sldId id="285" r:id="rId30"/>
    <p:sldId id="286" r:id="rId31"/>
    <p:sldId id="294" r:id="rId32"/>
    <p:sldId id="292" r:id="rId33"/>
    <p:sldId id="295" r:id="rId34"/>
    <p:sldId id="287" r:id="rId35"/>
    <p:sldId id="283" r:id="rId36"/>
    <p:sldId id="284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4567" autoAdjust="0"/>
    <p:restoredTop sz="86333" autoAdjust="0"/>
  </p:normalViewPr>
  <p:slideViewPr>
    <p:cSldViewPr>
      <p:cViewPr varScale="1">
        <p:scale>
          <a:sx n="68" d="100"/>
          <a:sy n="68" d="100"/>
        </p:scale>
        <p:origin x="-94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339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DBE322-96D4-4025-84D6-A12E1020622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015418A-8734-41AD-9D6C-8B6FBA0C090A}">
      <dgm:prSet phldrT="[Text]"/>
      <dgm:spPr/>
      <dgm:t>
        <a:bodyPr/>
        <a:lstStyle/>
        <a:p>
          <a:r>
            <a:rPr lang="en-US" dirty="0" smtClean="0"/>
            <a:t>Professors</a:t>
          </a:r>
          <a:endParaRPr lang="en-IN" dirty="0"/>
        </a:p>
      </dgm:t>
    </dgm:pt>
    <dgm:pt modelId="{E4F80950-37E7-49D5-9375-F0F3761CF872}" type="parTrans" cxnId="{148F4A2F-F6B3-4169-923F-2671718439E9}">
      <dgm:prSet/>
      <dgm:spPr/>
      <dgm:t>
        <a:bodyPr/>
        <a:lstStyle/>
        <a:p>
          <a:endParaRPr lang="en-IN"/>
        </a:p>
      </dgm:t>
    </dgm:pt>
    <dgm:pt modelId="{2230663C-C6E5-4E46-817C-3214972D80D7}" type="sibTrans" cxnId="{148F4A2F-F6B3-4169-923F-2671718439E9}">
      <dgm:prSet/>
      <dgm:spPr/>
      <dgm:t>
        <a:bodyPr/>
        <a:lstStyle/>
        <a:p>
          <a:endParaRPr lang="en-IN"/>
        </a:p>
      </dgm:t>
    </dgm:pt>
    <dgm:pt modelId="{ABFFC062-4C18-49F3-AF09-457B71EB4B67}">
      <dgm:prSet phldrT="[Text]"/>
      <dgm:spPr/>
      <dgm:t>
        <a:bodyPr/>
        <a:lstStyle/>
        <a:p>
          <a:r>
            <a:rPr lang="en-US" dirty="0" smtClean="0"/>
            <a:t>Dr. V. K. </a:t>
          </a:r>
          <a:r>
            <a:rPr lang="en-US" dirty="0" err="1" smtClean="0"/>
            <a:t>Katiyar</a:t>
          </a:r>
          <a:r>
            <a:rPr lang="en-US" dirty="0" smtClean="0"/>
            <a:t> -  Program Coordinator</a:t>
          </a:r>
          <a:endParaRPr lang="en-IN" dirty="0"/>
        </a:p>
      </dgm:t>
    </dgm:pt>
    <dgm:pt modelId="{EE7D2FD2-3AF9-4AE4-9143-6E4FBDF4921D}" type="parTrans" cxnId="{6328FF36-193C-41A6-BBA2-C138E1A2E84F}">
      <dgm:prSet/>
      <dgm:spPr/>
      <dgm:t>
        <a:bodyPr/>
        <a:lstStyle/>
        <a:p>
          <a:endParaRPr lang="en-IN"/>
        </a:p>
      </dgm:t>
    </dgm:pt>
    <dgm:pt modelId="{A0FC0D5B-E834-4E1E-A4CD-A2FFF42314CE}" type="sibTrans" cxnId="{6328FF36-193C-41A6-BBA2-C138E1A2E84F}">
      <dgm:prSet/>
      <dgm:spPr/>
      <dgm:t>
        <a:bodyPr/>
        <a:lstStyle/>
        <a:p>
          <a:endParaRPr lang="en-IN"/>
        </a:p>
      </dgm:t>
    </dgm:pt>
    <dgm:pt modelId="{87ACA52C-194C-4E24-9759-AF4ABF8C91E6}">
      <dgm:prSet phldrT="[Text]"/>
      <dgm:spPr/>
      <dgm:t>
        <a:bodyPr/>
        <a:lstStyle/>
        <a:p>
          <a:r>
            <a:rPr lang="en-US" dirty="0" smtClean="0"/>
            <a:t>Dr Praveen </a:t>
          </a:r>
          <a:r>
            <a:rPr lang="en-US" dirty="0" err="1" smtClean="0"/>
            <a:t>Kulshreshta</a:t>
          </a:r>
          <a:r>
            <a:rPr lang="en-US" dirty="0" smtClean="0"/>
            <a:t> - Program Officer</a:t>
          </a:r>
          <a:endParaRPr lang="en-IN" dirty="0"/>
        </a:p>
      </dgm:t>
    </dgm:pt>
    <dgm:pt modelId="{B8BD64F2-CF4A-4D13-B4A6-259458B3A2DB}" type="parTrans" cxnId="{0D20312A-1D6A-4FDC-8973-9140208AF84E}">
      <dgm:prSet/>
      <dgm:spPr/>
      <dgm:t>
        <a:bodyPr/>
        <a:lstStyle/>
        <a:p>
          <a:endParaRPr lang="en-IN"/>
        </a:p>
      </dgm:t>
    </dgm:pt>
    <dgm:pt modelId="{B93EB46A-B650-4893-9223-798C4ADB02BF}" type="sibTrans" cxnId="{0D20312A-1D6A-4FDC-8973-9140208AF84E}">
      <dgm:prSet/>
      <dgm:spPr/>
      <dgm:t>
        <a:bodyPr/>
        <a:lstStyle/>
        <a:p>
          <a:endParaRPr lang="en-IN"/>
        </a:p>
      </dgm:t>
    </dgm:pt>
    <dgm:pt modelId="{AE0B64D7-9454-4407-A03D-063D760A04FB}">
      <dgm:prSet phldrT="[Text]"/>
      <dgm:spPr/>
      <dgm:t>
        <a:bodyPr/>
        <a:lstStyle/>
        <a:p>
          <a:r>
            <a:rPr lang="en-US" dirty="0" smtClean="0"/>
            <a:t>Executive Team</a:t>
          </a:r>
          <a:endParaRPr lang="en-IN" dirty="0"/>
        </a:p>
      </dgm:t>
    </dgm:pt>
    <dgm:pt modelId="{54554D78-D14C-4A15-ABED-D59371C40727}" type="parTrans" cxnId="{9D375A14-1D5D-4C2B-96CC-6FA0154C7849}">
      <dgm:prSet/>
      <dgm:spPr/>
      <dgm:t>
        <a:bodyPr/>
        <a:lstStyle/>
        <a:p>
          <a:endParaRPr lang="en-IN"/>
        </a:p>
      </dgm:t>
    </dgm:pt>
    <dgm:pt modelId="{7880230B-72D3-47CE-8ACA-1B88756D0296}" type="sibTrans" cxnId="{9D375A14-1D5D-4C2B-96CC-6FA0154C7849}">
      <dgm:prSet/>
      <dgm:spPr/>
      <dgm:t>
        <a:bodyPr/>
        <a:lstStyle/>
        <a:p>
          <a:endParaRPr lang="en-IN"/>
        </a:p>
      </dgm:t>
    </dgm:pt>
    <dgm:pt modelId="{58D901F6-FE01-49FD-A1A2-448734CB9CCA}">
      <dgm:prSet phldrT="[Text]"/>
      <dgm:spPr/>
      <dgm:t>
        <a:bodyPr/>
        <a:lstStyle/>
        <a:p>
          <a:r>
            <a:rPr lang="en-US" dirty="0" err="1" smtClean="0"/>
            <a:t>Sourabh</a:t>
          </a:r>
          <a:r>
            <a:rPr lang="en-US" dirty="0" smtClean="0"/>
            <a:t> – General Secretary</a:t>
          </a:r>
          <a:endParaRPr lang="en-IN" dirty="0"/>
        </a:p>
      </dgm:t>
    </dgm:pt>
    <dgm:pt modelId="{06B07992-5FD6-4650-A63A-E9101D093AE3}" type="parTrans" cxnId="{1CC701C3-89E7-411C-8F7D-2E2A2ADDC864}">
      <dgm:prSet/>
      <dgm:spPr/>
      <dgm:t>
        <a:bodyPr/>
        <a:lstStyle/>
        <a:p>
          <a:endParaRPr lang="en-IN"/>
        </a:p>
      </dgm:t>
    </dgm:pt>
    <dgm:pt modelId="{F52EF0E8-7C58-4FA6-B0DF-8BEE560D230D}" type="sibTrans" cxnId="{1CC701C3-89E7-411C-8F7D-2E2A2ADDC864}">
      <dgm:prSet/>
      <dgm:spPr/>
      <dgm:t>
        <a:bodyPr/>
        <a:lstStyle/>
        <a:p>
          <a:endParaRPr lang="en-IN"/>
        </a:p>
      </dgm:t>
    </dgm:pt>
    <dgm:pt modelId="{89C18144-21BE-40B4-9DE2-6F67E8000B38}">
      <dgm:prSet phldrT="[Text]"/>
      <dgm:spPr/>
      <dgm:t>
        <a:bodyPr/>
        <a:lstStyle/>
        <a:p>
          <a:r>
            <a:rPr lang="en-US" dirty="0" smtClean="0"/>
            <a:t>Cells</a:t>
          </a:r>
          <a:endParaRPr lang="en-IN" dirty="0"/>
        </a:p>
      </dgm:t>
    </dgm:pt>
    <dgm:pt modelId="{302C7F95-2077-47E8-B948-03B43F787D26}" type="parTrans" cxnId="{3C64076D-3372-4502-843E-5E92B1E6FFC2}">
      <dgm:prSet/>
      <dgm:spPr/>
      <dgm:t>
        <a:bodyPr/>
        <a:lstStyle/>
        <a:p>
          <a:endParaRPr lang="en-IN"/>
        </a:p>
      </dgm:t>
    </dgm:pt>
    <dgm:pt modelId="{5E412DE7-A189-4267-8D65-82995A32E8BD}" type="sibTrans" cxnId="{3C64076D-3372-4502-843E-5E92B1E6FFC2}">
      <dgm:prSet/>
      <dgm:spPr/>
      <dgm:t>
        <a:bodyPr/>
        <a:lstStyle/>
        <a:p>
          <a:endParaRPr lang="en-IN"/>
        </a:p>
      </dgm:t>
    </dgm:pt>
    <dgm:pt modelId="{D24E10E9-478C-48C2-A2CD-FC3CDFDC1428}">
      <dgm:prSet phldrT="[Text]"/>
      <dgm:spPr/>
      <dgm:t>
        <a:bodyPr/>
        <a:lstStyle/>
        <a:p>
          <a:r>
            <a:rPr lang="en-US" dirty="0" err="1" smtClean="0"/>
            <a:t>Prerna</a:t>
          </a:r>
          <a:r>
            <a:rPr lang="en-US" dirty="0" smtClean="0"/>
            <a:t>, </a:t>
          </a:r>
          <a:r>
            <a:rPr lang="en-US" dirty="0" err="1" smtClean="0"/>
            <a:t>Disha</a:t>
          </a:r>
          <a:r>
            <a:rPr lang="en-US" dirty="0" smtClean="0"/>
            <a:t>, R&amp;D, Health &amp; Environment, Human Welfare, Social Awareness</a:t>
          </a:r>
          <a:endParaRPr lang="en-IN" dirty="0"/>
        </a:p>
      </dgm:t>
    </dgm:pt>
    <dgm:pt modelId="{ADBA62F0-7DCA-4BC0-9637-A09A9F684A46}" type="parTrans" cxnId="{ACAC53D4-1048-4A90-918B-D2AE6302C96D}">
      <dgm:prSet/>
      <dgm:spPr/>
      <dgm:t>
        <a:bodyPr/>
        <a:lstStyle/>
        <a:p>
          <a:endParaRPr lang="en-IN"/>
        </a:p>
      </dgm:t>
    </dgm:pt>
    <dgm:pt modelId="{B70807E1-E61B-4E6B-8060-EE079DAE091B}" type="sibTrans" cxnId="{ACAC53D4-1048-4A90-918B-D2AE6302C96D}">
      <dgm:prSet/>
      <dgm:spPr/>
      <dgm:t>
        <a:bodyPr/>
        <a:lstStyle/>
        <a:p>
          <a:endParaRPr lang="en-IN"/>
        </a:p>
      </dgm:t>
    </dgm:pt>
    <dgm:pt modelId="{D0D30EE2-2609-49C4-968C-0350F04F1E63}">
      <dgm:prSet phldrT="[Text]"/>
      <dgm:spPr/>
      <dgm:t>
        <a:bodyPr/>
        <a:lstStyle/>
        <a:p>
          <a:r>
            <a:rPr lang="en-US" dirty="0" err="1" smtClean="0"/>
            <a:t>Rakesh</a:t>
          </a:r>
          <a:r>
            <a:rPr lang="en-US" dirty="0" smtClean="0"/>
            <a:t> G – Joint Secretary</a:t>
          </a:r>
          <a:endParaRPr lang="en-IN" dirty="0"/>
        </a:p>
      </dgm:t>
    </dgm:pt>
    <dgm:pt modelId="{9D207033-55FD-409A-ADE7-63365A88CDCC}" type="parTrans" cxnId="{FCB4DAEA-954B-40C3-8B6D-5D0221950615}">
      <dgm:prSet/>
      <dgm:spPr/>
    </dgm:pt>
    <dgm:pt modelId="{BBCDEDCC-D024-48A8-BC9A-7BF03E25E194}" type="sibTrans" cxnId="{FCB4DAEA-954B-40C3-8B6D-5D0221950615}">
      <dgm:prSet/>
      <dgm:spPr/>
    </dgm:pt>
    <dgm:pt modelId="{8BD64D6E-8078-47A3-BA60-04E11B323864}" type="pres">
      <dgm:prSet presAssocID="{C5DBE322-96D4-4025-84D6-A12E1020622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61B29FE-677B-4A9E-942B-88621E06CE59}" type="pres">
      <dgm:prSet presAssocID="{2015418A-8734-41AD-9D6C-8B6FBA0C090A}" presName="composite" presStyleCnt="0"/>
      <dgm:spPr/>
    </dgm:pt>
    <dgm:pt modelId="{C06DB72E-708C-4617-B4EB-F42E9CB80CCA}" type="pres">
      <dgm:prSet presAssocID="{2015418A-8734-41AD-9D6C-8B6FBA0C090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C881E7A-F6FF-4EC0-82C9-2DD24B0D65C4}" type="pres">
      <dgm:prSet presAssocID="{2015418A-8734-41AD-9D6C-8B6FBA0C090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6A386BA-C9D6-4560-A03F-41E85BE91B9F}" type="pres">
      <dgm:prSet presAssocID="{2230663C-C6E5-4E46-817C-3214972D80D7}" presName="sp" presStyleCnt="0"/>
      <dgm:spPr/>
    </dgm:pt>
    <dgm:pt modelId="{3C04E1FF-E761-43D3-9067-86097B69D508}" type="pres">
      <dgm:prSet presAssocID="{AE0B64D7-9454-4407-A03D-063D760A04FB}" presName="composite" presStyleCnt="0"/>
      <dgm:spPr/>
    </dgm:pt>
    <dgm:pt modelId="{FDDEDAF3-5042-4412-8546-FD92E3778725}" type="pres">
      <dgm:prSet presAssocID="{AE0B64D7-9454-4407-A03D-063D760A04F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62459A1-71C2-48CF-9AEC-6473A7579D22}" type="pres">
      <dgm:prSet presAssocID="{AE0B64D7-9454-4407-A03D-063D760A04F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297E82-E965-4F71-929A-329F0CFFB669}" type="pres">
      <dgm:prSet presAssocID="{7880230B-72D3-47CE-8ACA-1B88756D0296}" presName="sp" presStyleCnt="0"/>
      <dgm:spPr/>
    </dgm:pt>
    <dgm:pt modelId="{8E19E067-89E9-408F-A0AA-F0438D5FE000}" type="pres">
      <dgm:prSet presAssocID="{89C18144-21BE-40B4-9DE2-6F67E8000B38}" presName="composite" presStyleCnt="0"/>
      <dgm:spPr/>
    </dgm:pt>
    <dgm:pt modelId="{519A8E58-9A70-4F63-AC0C-A50B250DE0EA}" type="pres">
      <dgm:prSet presAssocID="{89C18144-21BE-40B4-9DE2-6F67E8000B3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A23849-BAAC-4821-9A44-601B4FD0C36B}" type="pres">
      <dgm:prSet presAssocID="{89C18144-21BE-40B4-9DE2-6F67E8000B3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D20312A-1D6A-4FDC-8973-9140208AF84E}" srcId="{2015418A-8734-41AD-9D6C-8B6FBA0C090A}" destId="{87ACA52C-194C-4E24-9759-AF4ABF8C91E6}" srcOrd="1" destOrd="0" parTransId="{B8BD64F2-CF4A-4D13-B4A6-259458B3A2DB}" sibTransId="{B93EB46A-B650-4893-9223-798C4ADB02BF}"/>
    <dgm:cxn modelId="{B739CF16-BF7C-45E8-91EC-829380619254}" type="presOf" srcId="{58D901F6-FE01-49FD-A1A2-448734CB9CCA}" destId="{862459A1-71C2-48CF-9AEC-6473A7579D22}" srcOrd="0" destOrd="0" presId="urn:microsoft.com/office/officeart/2005/8/layout/chevron2"/>
    <dgm:cxn modelId="{148F4A2F-F6B3-4169-923F-2671718439E9}" srcId="{C5DBE322-96D4-4025-84D6-A12E10206226}" destId="{2015418A-8734-41AD-9D6C-8B6FBA0C090A}" srcOrd="0" destOrd="0" parTransId="{E4F80950-37E7-49D5-9375-F0F3761CF872}" sibTransId="{2230663C-C6E5-4E46-817C-3214972D80D7}"/>
    <dgm:cxn modelId="{5AE76167-4F82-4973-932C-ACBDE4190F04}" type="presOf" srcId="{89C18144-21BE-40B4-9DE2-6F67E8000B38}" destId="{519A8E58-9A70-4F63-AC0C-A50B250DE0EA}" srcOrd="0" destOrd="0" presId="urn:microsoft.com/office/officeart/2005/8/layout/chevron2"/>
    <dgm:cxn modelId="{3C64076D-3372-4502-843E-5E92B1E6FFC2}" srcId="{C5DBE322-96D4-4025-84D6-A12E10206226}" destId="{89C18144-21BE-40B4-9DE2-6F67E8000B38}" srcOrd="2" destOrd="0" parTransId="{302C7F95-2077-47E8-B948-03B43F787D26}" sibTransId="{5E412DE7-A189-4267-8D65-82995A32E8BD}"/>
    <dgm:cxn modelId="{ACAC53D4-1048-4A90-918B-D2AE6302C96D}" srcId="{89C18144-21BE-40B4-9DE2-6F67E8000B38}" destId="{D24E10E9-478C-48C2-A2CD-FC3CDFDC1428}" srcOrd="0" destOrd="0" parTransId="{ADBA62F0-7DCA-4BC0-9637-A09A9F684A46}" sibTransId="{B70807E1-E61B-4E6B-8060-EE079DAE091B}"/>
    <dgm:cxn modelId="{1CC701C3-89E7-411C-8F7D-2E2A2ADDC864}" srcId="{AE0B64D7-9454-4407-A03D-063D760A04FB}" destId="{58D901F6-FE01-49FD-A1A2-448734CB9CCA}" srcOrd="0" destOrd="0" parTransId="{06B07992-5FD6-4650-A63A-E9101D093AE3}" sibTransId="{F52EF0E8-7C58-4FA6-B0DF-8BEE560D230D}"/>
    <dgm:cxn modelId="{DAD7EDD8-2B20-49F3-9116-8F5311CF1A5D}" type="presOf" srcId="{C5DBE322-96D4-4025-84D6-A12E10206226}" destId="{8BD64D6E-8078-47A3-BA60-04E11B323864}" srcOrd="0" destOrd="0" presId="urn:microsoft.com/office/officeart/2005/8/layout/chevron2"/>
    <dgm:cxn modelId="{9D375A14-1D5D-4C2B-96CC-6FA0154C7849}" srcId="{C5DBE322-96D4-4025-84D6-A12E10206226}" destId="{AE0B64D7-9454-4407-A03D-063D760A04FB}" srcOrd="1" destOrd="0" parTransId="{54554D78-D14C-4A15-ABED-D59371C40727}" sibTransId="{7880230B-72D3-47CE-8ACA-1B88756D0296}"/>
    <dgm:cxn modelId="{6328FF36-193C-41A6-BBA2-C138E1A2E84F}" srcId="{2015418A-8734-41AD-9D6C-8B6FBA0C090A}" destId="{ABFFC062-4C18-49F3-AF09-457B71EB4B67}" srcOrd="0" destOrd="0" parTransId="{EE7D2FD2-3AF9-4AE4-9143-6E4FBDF4921D}" sibTransId="{A0FC0D5B-E834-4E1E-A4CD-A2FFF42314CE}"/>
    <dgm:cxn modelId="{21A90E12-4283-430C-8D50-936444B2B01F}" type="presOf" srcId="{D0D30EE2-2609-49C4-968C-0350F04F1E63}" destId="{862459A1-71C2-48CF-9AEC-6473A7579D22}" srcOrd="0" destOrd="1" presId="urn:microsoft.com/office/officeart/2005/8/layout/chevron2"/>
    <dgm:cxn modelId="{EC01F085-17F9-4D77-87CB-A5760DB843D5}" type="presOf" srcId="{2015418A-8734-41AD-9D6C-8B6FBA0C090A}" destId="{C06DB72E-708C-4617-B4EB-F42E9CB80CCA}" srcOrd="0" destOrd="0" presId="urn:microsoft.com/office/officeart/2005/8/layout/chevron2"/>
    <dgm:cxn modelId="{FFF7654D-94ED-4CF5-8E32-BE606BB602FF}" type="presOf" srcId="{ABFFC062-4C18-49F3-AF09-457B71EB4B67}" destId="{5C881E7A-F6FF-4EC0-82C9-2DD24B0D65C4}" srcOrd="0" destOrd="0" presId="urn:microsoft.com/office/officeart/2005/8/layout/chevron2"/>
    <dgm:cxn modelId="{B1538501-0D9E-46EB-A722-F0EDD57AD99B}" type="presOf" srcId="{D24E10E9-478C-48C2-A2CD-FC3CDFDC1428}" destId="{09A23849-BAAC-4821-9A44-601B4FD0C36B}" srcOrd="0" destOrd="0" presId="urn:microsoft.com/office/officeart/2005/8/layout/chevron2"/>
    <dgm:cxn modelId="{5875B7E0-C143-4A49-99B3-395348EE559B}" type="presOf" srcId="{AE0B64D7-9454-4407-A03D-063D760A04FB}" destId="{FDDEDAF3-5042-4412-8546-FD92E3778725}" srcOrd="0" destOrd="0" presId="urn:microsoft.com/office/officeart/2005/8/layout/chevron2"/>
    <dgm:cxn modelId="{FCB4DAEA-954B-40C3-8B6D-5D0221950615}" srcId="{AE0B64D7-9454-4407-A03D-063D760A04FB}" destId="{D0D30EE2-2609-49C4-968C-0350F04F1E63}" srcOrd="1" destOrd="0" parTransId="{9D207033-55FD-409A-ADE7-63365A88CDCC}" sibTransId="{BBCDEDCC-D024-48A8-BC9A-7BF03E25E194}"/>
    <dgm:cxn modelId="{D8FAF552-77DE-44A1-B166-929EB52F6A01}" type="presOf" srcId="{87ACA52C-194C-4E24-9759-AF4ABF8C91E6}" destId="{5C881E7A-F6FF-4EC0-82C9-2DD24B0D65C4}" srcOrd="0" destOrd="1" presId="urn:microsoft.com/office/officeart/2005/8/layout/chevron2"/>
    <dgm:cxn modelId="{4652A89D-20F3-4E98-8DC6-665132ED3135}" type="presParOf" srcId="{8BD64D6E-8078-47A3-BA60-04E11B323864}" destId="{161B29FE-677B-4A9E-942B-88621E06CE59}" srcOrd="0" destOrd="0" presId="urn:microsoft.com/office/officeart/2005/8/layout/chevron2"/>
    <dgm:cxn modelId="{00CD37AD-A69A-42F2-A922-2BC49A3F15C3}" type="presParOf" srcId="{161B29FE-677B-4A9E-942B-88621E06CE59}" destId="{C06DB72E-708C-4617-B4EB-F42E9CB80CCA}" srcOrd="0" destOrd="0" presId="urn:microsoft.com/office/officeart/2005/8/layout/chevron2"/>
    <dgm:cxn modelId="{2F37E625-99E3-4524-B4B1-98264D4B41BA}" type="presParOf" srcId="{161B29FE-677B-4A9E-942B-88621E06CE59}" destId="{5C881E7A-F6FF-4EC0-82C9-2DD24B0D65C4}" srcOrd="1" destOrd="0" presId="urn:microsoft.com/office/officeart/2005/8/layout/chevron2"/>
    <dgm:cxn modelId="{43C9FD33-57A2-407E-B8E5-CA93DCF314C2}" type="presParOf" srcId="{8BD64D6E-8078-47A3-BA60-04E11B323864}" destId="{76A386BA-C9D6-4560-A03F-41E85BE91B9F}" srcOrd="1" destOrd="0" presId="urn:microsoft.com/office/officeart/2005/8/layout/chevron2"/>
    <dgm:cxn modelId="{DB80E510-5D7D-49DF-BCA1-8C5014E97D9D}" type="presParOf" srcId="{8BD64D6E-8078-47A3-BA60-04E11B323864}" destId="{3C04E1FF-E761-43D3-9067-86097B69D508}" srcOrd="2" destOrd="0" presId="urn:microsoft.com/office/officeart/2005/8/layout/chevron2"/>
    <dgm:cxn modelId="{16F4A1DB-5CBC-4421-B209-1EC10A36888D}" type="presParOf" srcId="{3C04E1FF-E761-43D3-9067-86097B69D508}" destId="{FDDEDAF3-5042-4412-8546-FD92E3778725}" srcOrd="0" destOrd="0" presId="urn:microsoft.com/office/officeart/2005/8/layout/chevron2"/>
    <dgm:cxn modelId="{A149CF20-45AB-4C7E-BF11-68FA3B54B6D8}" type="presParOf" srcId="{3C04E1FF-E761-43D3-9067-86097B69D508}" destId="{862459A1-71C2-48CF-9AEC-6473A7579D22}" srcOrd="1" destOrd="0" presId="urn:microsoft.com/office/officeart/2005/8/layout/chevron2"/>
    <dgm:cxn modelId="{7395868D-A31B-4F3C-8B07-CB7E3692BF75}" type="presParOf" srcId="{8BD64D6E-8078-47A3-BA60-04E11B323864}" destId="{53297E82-E965-4F71-929A-329F0CFFB669}" srcOrd="3" destOrd="0" presId="urn:microsoft.com/office/officeart/2005/8/layout/chevron2"/>
    <dgm:cxn modelId="{DAF1A682-6755-4BF3-819A-A2F7A222BE0C}" type="presParOf" srcId="{8BD64D6E-8078-47A3-BA60-04E11B323864}" destId="{8E19E067-89E9-408F-A0AA-F0438D5FE000}" srcOrd="4" destOrd="0" presId="urn:microsoft.com/office/officeart/2005/8/layout/chevron2"/>
    <dgm:cxn modelId="{FD76A122-2621-4CAA-9460-38C49CE1B1F8}" type="presParOf" srcId="{8E19E067-89E9-408F-A0AA-F0438D5FE000}" destId="{519A8E58-9A70-4F63-AC0C-A50B250DE0EA}" srcOrd="0" destOrd="0" presId="urn:microsoft.com/office/officeart/2005/8/layout/chevron2"/>
    <dgm:cxn modelId="{D1FC9BDC-B6FA-4A4A-8E09-B7B450A5BF74}" type="presParOf" srcId="{8E19E067-89E9-408F-A0AA-F0438D5FE000}" destId="{09A23849-BAAC-4821-9A44-601B4FD0C36B}" srcOrd="1" destOrd="0" presId="urn:microsoft.com/office/officeart/2005/8/layout/chevron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3DC0E471-640F-4A39-A93D-9AABDBE636E3}" type="datetimeFigureOut">
              <a:rPr lang="en-US" smtClean="0"/>
              <a:pPr/>
              <a:t>4/24/2008</a:t>
            </a:fld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B9AE8E98-191A-4314-AF30-9221CE5B3A7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NSS @ IITR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</a:t>
            </a:r>
            <a:r>
              <a:rPr lang="en-US" sz="440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Environment Cell</a:t>
            </a:r>
            <a:br>
              <a:rPr lang="en-US" sz="440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Plans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Aid Awareness Workshop in association</a:t>
            </a:r>
            <a:r>
              <a:rPr lang="en-US" baseline="0" dirty="0" smtClean="0"/>
              <a:t> with the IITR Hospital</a:t>
            </a:r>
          </a:p>
          <a:p>
            <a:r>
              <a:rPr lang="en-US" baseline="0" dirty="0" smtClean="0"/>
              <a:t>WARP – Warm care for Aged and Retired Professors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Disha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Ashish</a:t>
            </a:r>
            <a:r>
              <a:rPr lang="en-US" dirty="0" smtClean="0"/>
              <a:t> Kumar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Disha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Aim: To work </a:t>
            </a:r>
            <a:r>
              <a:rPr lang="en-IN" sz="3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</a:t>
            </a:r>
            <a:r>
              <a:rPr lang="en-IN" sz="3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upliftment</a:t>
            </a:r>
            <a:r>
              <a:rPr lang="en-IN" sz="3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rural section of the society and to improve the living conditions of the villagers of India.</a:t>
            </a:r>
          </a:p>
          <a:p>
            <a:r>
              <a:rPr lang="en-US" sz="3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Activities this year</a:t>
            </a:r>
          </a:p>
          <a:p>
            <a:pPr lvl="1"/>
            <a:r>
              <a: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Evening classes for students of </a:t>
            </a:r>
            <a:r>
              <a:rPr lang="en-US" sz="2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Khanjarpur</a:t>
            </a:r>
            <a:r>
              <a: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village during the autumn semester</a:t>
            </a:r>
          </a:p>
          <a:p>
            <a:pPr lvl="1"/>
            <a:r>
              <a: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ASER – Annual Status of Education Report</a:t>
            </a:r>
          </a:p>
          <a:p>
            <a:pPr lvl="2"/>
            <a:r>
              <a: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Conducted in association with ‘</a:t>
            </a:r>
            <a:r>
              <a:rPr lang="en-US" sz="24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Pratham</a:t>
            </a:r>
            <a:r>
              <a:rPr lang="en-US" sz="2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  <a:endParaRPr lang="en-IN" sz="24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Disha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phase survey</a:t>
            </a:r>
          </a:p>
          <a:p>
            <a:r>
              <a:rPr lang="en-US" dirty="0" smtClean="0"/>
              <a:t>Phase</a:t>
            </a:r>
            <a:r>
              <a:rPr lang="en-US" baseline="0" dirty="0" smtClean="0"/>
              <a:t> 1:</a:t>
            </a:r>
          </a:p>
          <a:p>
            <a:pPr lvl="1"/>
            <a:r>
              <a:rPr lang="en-US" dirty="0" smtClean="0"/>
              <a:t>Evaluation of schools, their facilities and infrastructure</a:t>
            </a:r>
          </a:p>
          <a:p>
            <a:pPr lvl="0"/>
            <a:r>
              <a:rPr lang="en-US" dirty="0" smtClean="0"/>
              <a:t>Phase 2:</a:t>
            </a:r>
          </a:p>
          <a:p>
            <a:pPr lvl="1"/>
            <a:r>
              <a:rPr lang="en-US" dirty="0" smtClean="0"/>
              <a:t>Comparison of the efficacy of government and private educational institutions</a:t>
            </a:r>
          </a:p>
          <a:p>
            <a:pPr lvl="1"/>
            <a:r>
              <a:rPr lang="en-US" dirty="0" smtClean="0"/>
              <a:t>Evaluation of reading, writing and understanding capabilities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Disha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ASER – Outcome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is a significant gap between students educated from</a:t>
            </a:r>
            <a:r>
              <a:rPr lang="en-US" baseline="0" dirty="0" smtClean="0"/>
              <a:t> private and government institutions</a:t>
            </a:r>
          </a:p>
          <a:p>
            <a:r>
              <a:rPr lang="en-US" baseline="0" dirty="0" smtClean="0"/>
              <a:t>There are exceptions</a:t>
            </a:r>
          </a:p>
          <a:p>
            <a:r>
              <a:rPr lang="en-US" baseline="0" dirty="0" smtClean="0"/>
              <a:t>Provided a clear picture and demarcated regions of thrust</a:t>
            </a:r>
          </a:p>
          <a:p>
            <a:r>
              <a:rPr lang="en-US" baseline="0" dirty="0" smtClean="0"/>
              <a:t>Recognition: Invitation to the release function at New Delhi</a:t>
            </a:r>
          </a:p>
          <a:p>
            <a:pPr lvl="1"/>
            <a:r>
              <a:rPr lang="en-US" dirty="0" smtClean="0"/>
              <a:t>Chief Guest: Mr. </a:t>
            </a:r>
            <a:r>
              <a:rPr lang="en-US" dirty="0" err="1" smtClean="0"/>
              <a:t>Montek</a:t>
            </a:r>
            <a:r>
              <a:rPr lang="en-US" baseline="0" dirty="0" smtClean="0"/>
              <a:t> Singh </a:t>
            </a:r>
            <a:r>
              <a:rPr lang="en-US" baseline="0" dirty="0" err="1" smtClean="0"/>
              <a:t>Ahluwalia</a:t>
            </a:r>
            <a:r>
              <a:rPr lang="en-US" baseline="0" dirty="0" smtClean="0"/>
              <a:t>, Dy. Chairman, Planning Commission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Mr</a:t>
            </a:r>
            <a:r>
              <a:rPr lang="en-US" dirty="0" smtClean="0"/>
              <a:t> </a:t>
            </a:r>
            <a:r>
              <a:rPr lang="en-US" dirty="0" err="1" smtClean="0"/>
              <a:t>Montek</a:t>
            </a:r>
            <a:r>
              <a:rPr lang="en-US" dirty="0" smtClean="0"/>
              <a:t> Singh </a:t>
            </a:r>
            <a:r>
              <a:rPr lang="en-US" dirty="0" err="1" smtClean="0"/>
              <a:t>Ahluwalia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Dy. Chairman, Planning Commission</a:t>
            </a:r>
          </a:p>
          <a:p>
            <a:r>
              <a:rPr lang="en-US" dirty="0" smtClean="0"/>
              <a:t>ASER release function, New Delhi</a:t>
            </a:r>
            <a:endParaRPr lang="en-IN" dirty="0"/>
          </a:p>
        </p:txBody>
      </p:sp>
      <p:pic>
        <p:nvPicPr>
          <p:cNvPr id="4" name="Content Placeholder 3" descr="asar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1" r="30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Disha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Future Plans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Expansion to more villages</a:t>
            </a:r>
          </a:p>
          <a:p>
            <a:r>
              <a:rPr lang="en-US" dirty="0" smtClean="0"/>
              <a:t>Continued</a:t>
            </a:r>
            <a:r>
              <a:rPr lang="en-US" baseline="0" dirty="0" smtClean="0"/>
              <a:t> association with </a:t>
            </a:r>
            <a:r>
              <a:rPr lang="en-US" baseline="0" dirty="0" err="1" smtClean="0"/>
              <a:t>Pratham</a:t>
            </a:r>
            <a:r>
              <a:rPr lang="en-US" baseline="0" dirty="0" smtClean="0"/>
              <a:t> for rural welfare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Human Welfare Cell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Kartik</a:t>
            </a:r>
            <a:r>
              <a:rPr lang="en-US" dirty="0" smtClean="0"/>
              <a:t> Sharma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Welfare Cell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responsibility areas:</a:t>
            </a:r>
            <a:r>
              <a:rPr lang="en-US" baseline="0" dirty="0" smtClean="0"/>
              <a:t> </a:t>
            </a:r>
          </a:p>
          <a:p>
            <a:pPr lvl="1"/>
            <a:r>
              <a:rPr lang="en-US" dirty="0" smtClean="0"/>
              <a:t>General Welfare Activities</a:t>
            </a:r>
          </a:p>
          <a:p>
            <a:pPr lvl="1"/>
            <a:r>
              <a:rPr lang="en-US" dirty="0" smtClean="0"/>
              <a:t>Group</a:t>
            </a:r>
            <a:r>
              <a:rPr lang="en-US" baseline="0" dirty="0" smtClean="0"/>
              <a:t> Discussions</a:t>
            </a:r>
          </a:p>
          <a:p>
            <a:pPr lvl="1"/>
            <a:r>
              <a:rPr lang="en-US" baseline="0" dirty="0" smtClean="0"/>
              <a:t>Guest Lectures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Welfare Cell</a:t>
            </a:r>
            <a:br>
              <a:rPr lang="en-US" dirty="0" smtClean="0"/>
            </a:br>
            <a:r>
              <a:rPr lang="en-US" dirty="0" smtClean="0"/>
              <a:t>Activities of this</a:t>
            </a:r>
            <a:r>
              <a:rPr lang="en-US" baseline="0" dirty="0" smtClean="0"/>
              <a:t> year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aseline="0" dirty="0" smtClean="0"/>
              <a:t>IPR Lecture – Dr. </a:t>
            </a:r>
            <a:r>
              <a:rPr lang="en-US" baseline="0" dirty="0" err="1" smtClean="0"/>
              <a:t>Babita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Sinha</a:t>
            </a:r>
            <a:endParaRPr lang="en-US" baseline="0" dirty="0" smtClean="0"/>
          </a:p>
          <a:p>
            <a:r>
              <a:rPr lang="en-US" baseline="0" dirty="0" smtClean="0"/>
              <a:t>Panel Discussion – Collaborative linkages between Industry, Academia and the Govt.</a:t>
            </a:r>
          </a:p>
          <a:p>
            <a:pPr lvl="1"/>
            <a:r>
              <a:rPr lang="en-US" baseline="0" dirty="0" smtClean="0"/>
              <a:t>Dr. </a:t>
            </a:r>
            <a:r>
              <a:rPr lang="en-US" baseline="0" dirty="0" err="1" smtClean="0"/>
              <a:t>Nangia</a:t>
            </a:r>
            <a:r>
              <a:rPr lang="en-US" baseline="0" dirty="0" smtClean="0"/>
              <a:t>, Prof. </a:t>
            </a:r>
            <a:r>
              <a:rPr lang="en-US" baseline="0" dirty="0" err="1" smtClean="0"/>
              <a:t>Alok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Mishra</a:t>
            </a:r>
            <a:r>
              <a:rPr lang="en-US" baseline="0" dirty="0" smtClean="0"/>
              <a:t>, Dr. Sri </a:t>
            </a:r>
            <a:r>
              <a:rPr lang="en-US" baseline="0" dirty="0" err="1" smtClean="0"/>
              <a:t>Chand</a:t>
            </a:r>
            <a:r>
              <a:rPr lang="en-US" baseline="0" dirty="0" smtClean="0"/>
              <a:t>, Mr. P. K. </a:t>
            </a:r>
            <a:r>
              <a:rPr lang="en-US" baseline="0" dirty="0" err="1" smtClean="0"/>
              <a:t>Ghosh</a:t>
            </a:r>
            <a:r>
              <a:rPr lang="en-US" baseline="0" dirty="0" smtClean="0"/>
              <a:t>, Prof. G. J. </a:t>
            </a:r>
            <a:r>
              <a:rPr lang="en-US" baseline="0" dirty="0" err="1" smtClean="0"/>
              <a:t>Chakrapani</a:t>
            </a:r>
            <a:endParaRPr lang="en-US" baseline="0" dirty="0" smtClean="0"/>
          </a:p>
          <a:p>
            <a:pPr lvl="0"/>
            <a:r>
              <a:rPr lang="en-US" baseline="0" dirty="0" smtClean="0"/>
              <a:t>Lecture Series</a:t>
            </a:r>
          </a:p>
          <a:p>
            <a:pPr lvl="1"/>
            <a:r>
              <a:rPr lang="en-US" baseline="0" dirty="0" smtClean="0"/>
              <a:t>Swami </a:t>
            </a:r>
            <a:r>
              <a:rPr lang="en-US" baseline="0" dirty="0" err="1" smtClean="0"/>
              <a:t>Vimalananda</a:t>
            </a:r>
            <a:r>
              <a:rPr lang="en-US" baseline="0" dirty="0" smtClean="0"/>
              <a:t>: Harmony in Relationships</a:t>
            </a:r>
          </a:p>
          <a:p>
            <a:pPr lvl="0"/>
            <a:r>
              <a:rPr lang="en-US" baseline="0" dirty="0" smtClean="0"/>
              <a:t>Guest Lecture in association with Dept. of Biotech</a:t>
            </a:r>
          </a:p>
          <a:p>
            <a:pPr lvl="1"/>
            <a:r>
              <a:rPr lang="en-US" baseline="0" dirty="0" smtClean="0"/>
              <a:t>Mr. B. L. </a:t>
            </a:r>
            <a:r>
              <a:rPr lang="en-US" baseline="0" dirty="0" err="1" smtClean="0"/>
              <a:t>Chawla</a:t>
            </a:r>
            <a:r>
              <a:rPr lang="en-US" baseline="0" dirty="0" smtClean="0"/>
              <a:t>: father of Late </a:t>
            </a:r>
            <a:r>
              <a:rPr lang="en-US" baseline="0" dirty="0" err="1" smtClean="0"/>
              <a:t>Kalpana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Chawla</a:t>
            </a:r>
            <a:endParaRPr lang="en-US" baseline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NSS?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NSS – National Service Scheme</a:t>
            </a:r>
          </a:p>
          <a:p>
            <a:r>
              <a:rPr lang="en-US" dirty="0" smtClean="0"/>
              <a:t>Established in 1969 on</a:t>
            </a:r>
            <a:r>
              <a:rPr lang="en-US" baseline="0" dirty="0" smtClean="0"/>
              <a:t> the recommendation of the first Education </a:t>
            </a:r>
            <a:r>
              <a:rPr lang="en-US" baseline="0" dirty="0" err="1" smtClean="0"/>
              <a:t>Commisssion</a:t>
            </a:r>
            <a:r>
              <a:rPr lang="en-US" baseline="0" dirty="0" smtClean="0"/>
              <a:t> (1950) at the initiative of Pt. Jawaharlal Nehru</a:t>
            </a:r>
          </a:p>
          <a:p>
            <a:r>
              <a:rPr lang="en-US" baseline="0" dirty="0" smtClean="0"/>
              <a:t>Started with an outlay of Rs. 5 </a:t>
            </a:r>
            <a:r>
              <a:rPr lang="en-US" baseline="0" dirty="0" err="1" smtClean="0"/>
              <a:t>crores</a:t>
            </a:r>
            <a:r>
              <a:rPr lang="en-US" baseline="0" dirty="0" smtClean="0"/>
              <a:t> under the 4</a:t>
            </a:r>
            <a:r>
              <a:rPr lang="en-US" baseline="30000" dirty="0" smtClean="0"/>
              <a:t>th</a:t>
            </a:r>
            <a:r>
              <a:rPr lang="en-US" baseline="0" dirty="0" smtClean="0"/>
              <a:t> Five Year Plan.</a:t>
            </a:r>
          </a:p>
          <a:p>
            <a:r>
              <a:rPr lang="en-US" baseline="0" dirty="0" smtClean="0"/>
              <a:t>Spread throughout the country in universities and colleges.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P5310025.JPG"/>
          <p:cNvPicPr>
            <a:picLocks noChangeAspect="1"/>
          </p:cNvPicPr>
          <p:nvPr/>
        </p:nvPicPr>
        <p:blipFill>
          <a:blip r:embed="rId2">
            <a:lum bright="20000"/>
          </a:blip>
          <a:stretch>
            <a:fillRect/>
          </a:stretch>
        </p:blipFill>
        <p:spPr>
          <a:xfrm>
            <a:off x="0" y="7993"/>
            <a:ext cx="9144000" cy="6842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Panel Discussion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Panel Discussion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6071" b="1607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wami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</a:t>
            </a:r>
            <a:r>
              <a:rPr lang="en-US" baseline="0" dirty="0" smtClean="0"/>
              <a:t> Awareness Cell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Aparajita</a:t>
            </a:r>
            <a:r>
              <a:rPr lang="en-US" dirty="0" smtClean="0"/>
              <a:t> </a:t>
            </a:r>
            <a:r>
              <a:rPr lang="en-US" dirty="0" err="1" smtClean="0"/>
              <a:t>Sant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Social</a:t>
            </a:r>
            <a:r>
              <a:rPr lang="en-US" sz="440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Awareness Cell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Aims: To raise</a:t>
            </a:r>
            <a:r>
              <a:rPr lang="en-US" baseline="0" dirty="0" smtClean="0"/>
              <a:t> events of social importance in the eyes of the general public and make them aware of the consequences of their choices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Social</a:t>
            </a:r>
            <a:r>
              <a:rPr lang="en-US" sz="440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Awareness Cell</a:t>
            </a:r>
            <a:br>
              <a:rPr lang="en-US" sz="440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Activities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Anti Drinking Skit</a:t>
            </a:r>
          </a:p>
          <a:p>
            <a:pPr lvl="1"/>
            <a:r>
              <a:rPr lang="en-US" dirty="0" smtClean="0"/>
              <a:t>Problems addressed:</a:t>
            </a:r>
          </a:p>
          <a:p>
            <a:pPr lvl="2"/>
            <a:r>
              <a:rPr lang="en-US" dirty="0" smtClean="0"/>
              <a:t>Household violence</a:t>
            </a:r>
          </a:p>
          <a:p>
            <a:pPr lvl="2"/>
            <a:r>
              <a:rPr lang="en-US" dirty="0" smtClean="0"/>
              <a:t>Premature disease/death</a:t>
            </a:r>
          </a:p>
          <a:p>
            <a:pPr lvl="2"/>
            <a:r>
              <a:rPr lang="en-US" dirty="0" smtClean="0"/>
              <a:t>Excessive debt</a:t>
            </a:r>
          </a:p>
          <a:p>
            <a:pPr lvl="1"/>
            <a:r>
              <a:rPr lang="en-US" dirty="0" smtClean="0"/>
              <a:t>Guest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Honour</a:t>
            </a:r>
            <a:r>
              <a:rPr lang="en-US" baseline="0" dirty="0" smtClean="0"/>
              <a:t>: Dr. </a:t>
            </a:r>
            <a:r>
              <a:rPr lang="en-US" baseline="0" dirty="0" err="1" smtClean="0"/>
              <a:t>Kural</a:t>
            </a:r>
            <a:r>
              <a:rPr lang="en-US" baseline="0" dirty="0" smtClean="0"/>
              <a:t> – CMO, IITR Hospital</a:t>
            </a:r>
          </a:p>
          <a:p>
            <a:pPr lvl="0"/>
            <a:r>
              <a:rPr lang="en-US" dirty="0" smtClean="0"/>
              <a:t>Open Debate Challenge</a:t>
            </a:r>
          </a:p>
          <a:p>
            <a:pPr lvl="1"/>
            <a:r>
              <a:rPr lang="en-US" dirty="0" smtClean="0"/>
              <a:t>3 stage contest</a:t>
            </a:r>
          </a:p>
          <a:p>
            <a:pPr lvl="1"/>
            <a:r>
              <a:rPr lang="en-US" dirty="0" smtClean="0"/>
              <a:t>Objective: To bring out points on current and relevant issues and to improve communication and public speaking skills of all NSS</a:t>
            </a:r>
            <a:r>
              <a:rPr lang="en-US" baseline="0" dirty="0" smtClean="0"/>
              <a:t> volunteers.</a:t>
            </a:r>
          </a:p>
          <a:p>
            <a:pPr lvl="1"/>
            <a:r>
              <a:rPr lang="en-US" baseline="0" dirty="0" smtClean="0"/>
              <a:t>Guest of </a:t>
            </a:r>
            <a:r>
              <a:rPr lang="en-US" baseline="0" dirty="0" err="1" smtClean="0"/>
              <a:t>Honour</a:t>
            </a:r>
            <a:r>
              <a:rPr lang="en-US" baseline="0" dirty="0" smtClean="0"/>
              <a:t>: Dr. </a:t>
            </a:r>
            <a:r>
              <a:rPr lang="en-US" baseline="0" dirty="0" err="1" smtClean="0"/>
              <a:t>Nagendra</a:t>
            </a:r>
            <a:r>
              <a:rPr lang="en-US" baseline="0" dirty="0" smtClean="0"/>
              <a:t> Kumar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and Development Cell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Ch. </a:t>
            </a:r>
            <a:r>
              <a:rPr lang="en-US" dirty="0" err="1" smtClean="0"/>
              <a:t>Venkat</a:t>
            </a:r>
            <a:r>
              <a:rPr lang="en-US" dirty="0" smtClean="0"/>
              <a:t> </a:t>
            </a:r>
            <a:r>
              <a:rPr lang="en-US" dirty="0" err="1" smtClean="0"/>
              <a:t>Aditya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and Development Cell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Aim: To incubate and implement innovative projects that</a:t>
            </a:r>
            <a:r>
              <a:rPr lang="en-US" baseline="0" dirty="0" smtClean="0"/>
              <a:t> help improve the activities and approach of NSS, IITR towards addressing social causes.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and Development Cell</a:t>
            </a:r>
            <a:br>
              <a: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Projects Undertaken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Pickle making and Sweet Packaging</a:t>
            </a:r>
          </a:p>
          <a:p>
            <a:pPr lvl="1"/>
            <a:r>
              <a:rPr lang="en-US" dirty="0" smtClean="0"/>
              <a:t>Proper market survey</a:t>
            </a:r>
          </a:p>
          <a:p>
            <a:pPr lvl="1"/>
            <a:r>
              <a:rPr lang="en-US" dirty="0" smtClean="0"/>
              <a:t>Proper </a:t>
            </a:r>
            <a:r>
              <a:rPr lang="en-US" baseline="0" dirty="0" smtClean="0"/>
              <a:t>training at Professional Training Centers</a:t>
            </a:r>
          </a:p>
          <a:p>
            <a:pPr lvl="1"/>
            <a:r>
              <a:rPr lang="en-US" dirty="0" smtClean="0"/>
              <a:t>Initial funds and raw materials</a:t>
            </a:r>
          </a:p>
          <a:p>
            <a:pPr lvl="0"/>
            <a:r>
              <a:rPr lang="en-US" dirty="0" err="1" smtClean="0"/>
              <a:t>Cleanroom</a:t>
            </a:r>
            <a:r>
              <a:rPr lang="en-US" baseline="0" dirty="0" smtClean="0"/>
              <a:t> design based hostel room</a:t>
            </a:r>
          </a:p>
          <a:p>
            <a:pPr lvl="1"/>
            <a:r>
              <a:rPr lang="en-US" dirty="0" smtClean="0"/>
              <a:t>Students of Civil and Architecture department</a:t>
            </a:r>
          </a:p>
          <a:p>
            <a:pPr lvl="1"/>
            <a:r>
              <a:rPr lang="en-US" dirty="0" smtClean="0"/>
              <a:t>Guided by Prof. V. K. </a:t>
            </a:r>
            <a:r>
              <a:rPr lang="en-US" dirty="0" err="1" smtClean="0"/>
              <a:t>Katiyar</a:t>
            </a:r>
            <a:endParaRPr lang="en-US" dirty="0" smtClean="0"/>
          </a:p>
          <a:p>
            <a:pPr lvl="1"/>
            <a:r>
              <a:rPr lang="en-US" dirty="0" smtClean="0"/>
              <a:t>An optimal design for</a:t>
            </a:r>
            <a:r>
              <a:rPr lang="en-US" baseline="0" dirty="0" smtClean="0"/>
              <a:t> a dust resistant, temperature controlled room</a:t>
            </a:r>
          </a:p>
          <a:p>
            <a:pPr lvl="0"/>
            <a:r>
              <a:rPr lang="en-US" dirty="0" smtClean="0"/>
              <a:t>Preheating for Maximal Efficiency of Steel rolling</a:t>
            </a:r>
          </a:p>
          <a:p>
            <a:pPr lvl="1"/>
            <a:r>
              <a:rPr lang="en-US" dirty="0" smtClean="0"/>
              <a:t>Students of the Department of Material</a:t>
            </a:r>
            <a:r>
              <a:rPr lang="en-US" baseline="0" dirty="0" smtClean="0"/>
              <a:t> Science and Metallurgical Engineering</a:t>
            </a:r>
          </a:p>
          <a:p>
            <a:pPr lvl="1"/>
            <a:r>
              <a:rPr lang="en-US" baseline="0" dirty="0" smtClean="0"/>
              <a:t>Mathematical modeling for efficiency determination</a:t>
            </a:r>
          </a:p>
          <a:p>
            <a:pPr lvl="1"/>
            <a:r>
              <a:rPr lang="en-US" baseline="0" dirty="0" smtClean="0"/>
              <a:t>Optimal temperature control</a:t>
            </a:r>
          </a:p>
          <a:p>
            <a:pPr lvl="0"/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Bio-composite manure: Department</a:t>
            </a:r>
            <a:r>
              <a:rPr lang="en-US" baseline="0" dirty="0" smtClean="0"/>
              <a:t> of Chemical Engineering</a:t>
            </a:r>
          </a:p>
          <a:p>
            <a:pPr lvl="1"/>
            <a:r>
              <a:rPr lang="en-US" baseline="0" dirty="0" smtClean="0"/>
              <a:t>Mobile phone radiation control: Department of Electronics and Computer Engineering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Prerna</a:t>
            </a:r>
            <a:r>
              <a:rPr lang="en-US" dirty="0" smtClean="0"/>
              <a:t> Cell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Naga </a:t>
            </a:r>
            <a:r>
              <a:rPr lang="en-US" dirty="0" err="1" smtClean="0"/>
              <a:t>Maddiletty</a:t>
            </a:r>
            <a:r>
              <a:rPr lang="en-US" dirty="0" smtClean="0"/>
              <a:t> Reddy</a:t>
            </a:r>
            <a:br>
              <a:rPr lang="en-US" dirty="0" smtClean="0"/>
            </a:br>
            <a:r>
              <a:rPr lang="en-US" dirty="0" err="1" smtClean="0"/>
              <a:t>Aakanksha</a:t>
            </a:r>
            <a:r>
              <a:rPr lang="en-US" dirty="0" smtClean="0"/>
              <a:t> </a:t>
            </a:r>
            <a:r>
              <a:rPr lang="en-US" dirty="0" err="1" smtClean="0"/>
              <a:t>Singhal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of NSS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 smtClean="0"/>
              <a:t>To work with/among people</a:t>
            </a:r>
          </a:p>
          <a:p>
            <a:pPr algn="just"/>
            <a:r>
              <a:rPr lang="en-IN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engage in creative and constructive social action.</a:t>
            </a:r>
          </a:p>
          <a:p>
            <a:pPr algn="just"/>
            <a:r>
              <a:rPr lang="en-IN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enhance the knowledge of oneself and the community.</a:t>
            </a:r>
          </a:p>
          <a:p>
            <a:pPr algn="just"/>
            <a:r>
              <a:rPr lang="en-IN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put academic knowledge to practical use in mitigating some of the problems of society</a:t>
            </a:r>
          </a:p>
          <a:p>
            <a:pPr algn="just"/>
            <a:r>
              <a:rPr lang="en-IN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obtain experience in the exercise of democratic leadership.</a:t>
            </a:r>
          </a:p>
          <a:p>
            <a:pPr algn="just"/>
            <a:r>
              <a:rPr lang="en-IN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gain skills in programme development that enable one to be self-employed.</a:t>
            </a:r>
          </a:p>
          <a:p>
            <a:pPr algn="just"/>
            <a:r>
              <a:rPr lang="en-IN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bridge the gulf between the educated and the uneducated masses.</a:t>
            </a:r>
          </a:p>
          <a:p>
            <a:pPr algn="just"/>
            <a:r>
              <a:rPr lang="en-IN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promote the will to serve the weaker section of the community.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Prerna</a:t>
            </a:r>
            <a:r>
              <a:rPr lang="en-US" dirty="0" smtClean="0"/>
              <a:t> Cell</a:t>
            </a:r>
            <a:br>
              <a:rPr lang="en-US" dirty="0" smtClean="0"/>
            </a:br>
            <a:r>
              <a:rPr lang="en-US" dirty="0" smtClean="0"/>
              <a:t>Activities</a:t>
            </a:r>
            <a:r>
              <a:rPr lang="en-US" baseline="0" dirty="0" smtClean="0"/>
              <a:t> this year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From 30 to 130 – the success story</a:t>
            </a:r>
          </a:p>
          <a:p>
            <a:r>
              <a:rPr lang="en-US" dirty="0" smtClean="0"/>
              <a:t>Villages covered: </a:t>
            </a:r>
            <a:r>
              <a:rPr lang="en-US" dirty="0" err="1" smtClean="0"/>
              <a:t>Khanjarpur</a:t>
            </a:r>
            <a:r>
              <a:rPr lang="en-US" dirty="0" smtClean="0"/>
              <a:t>, </a:t>
            </a:r>
            <a:r>
              <a:rPr lang="en-US" dirty="0" err="1" smtClean="0"/>
              <a:t>Bhangeri</a:t>
            </a:r>
            <a:r>
              <a:rPr lang="en-US" dirty="0" smtClean="0"/>
              <a:t>, </a:t>
            </a:r>
            <a:r>
              <a:rPr lang="en-US" dirty="0" err="1" smtClean="0"/>
              <a:t>Teliwala</a:t>
            </a:r>
            <a:r>
              <a:rPr lang="en-US" dirty="0" smtClean="0"/>
              <a:t> etc.</a:t>
            </a:r>
          </a:p>
          <a:p>
            <a:pPr lvl="0"/>
            <a:r>
              <a:rPr lang="en-US" dirty="0" smtClean="0"/>
              <a:t>Teaching the relocated</a:t>
            </a:r>
            <a:r>
              <a:rPr lang="en-US" baseline="0" dirty="0" smtClean="0"/>
              <a:t>: children of construction workers</a:t>
            </a:r>
          </a:p>
          <a:p>
            <a:pPr lvl="1"/>
            <a:r>
              <a:rPr lang="en-US" baseline="0" dirty="0" smtClean="0"/>
              <a:t>About 25 children</a:t>
            </a:r>
          </a:p>
          <a:p>
            <a:pPr lvl="0"/>
            <a:r>
              <a:rPr lang="en-US" baseline="0" dirty="0" smtClean="0"/>
              <a:t>Retaining Childhood: </a:t>
            </a:r>
            <a:r>
              <a:rPr lang="en-US" baseline="0" dirty="0" err="1" smtClean="0"/>
              <a:t>Kaliyar</a:t>
            </a:r>
            <a:endParaRPr lang="en-US" baseline="0" dirty="0" smtClean="0"/>
          </a:p>
          <a:p>
            <a:pPr lvl="1"/>
            <a:r>
              <a:rPr lang="en-US" dirty="0" smtClean="0"/>
              <a:t>200 migrated/relocated families</a:t>
            </a:r>
          </a:p>
          <a:p>
            <a:pPr lvl="1"/>
            <a:r>
              <a:rPr lang="en-US" dirty="0" smtClean="0"/>
              <a:t>Association with ‘</a:t>
            </a:r>
            <a:r>
              <a:rPr lang="en-US" dirty="0" err="1" smtClean="0"/>
              <a:t>Pratham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65 children – 4</a:t>
            </a:r>
            <a:r>
              <a:rPr lang="en-US" baseline="0" dirty="0" smtClean="0"/>
              <a:t> to 6 pm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rna_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rna.jpg"/>
          <p:cNvPicPr>
            <a:picLocks noChangeAspect="1"/>
          </p:cNvPicPr>
          <p:nvPr/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rna_c.jpg"/>
          <p:cNvPicPr>
            <a:picLocks noChangeAspect="1"/>
          </p:cNvPicPr>
          <p:nvPr/>
        </p:nvPicPr>
        <p:blipFill>
          <a:blip r:embed="rId2"/>
          <a:srcRect t="13063" b="1088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Prerna</a:t>
            </a:r>
            <a:r>
              <a:rPr lang="en-US" dirty="0" smtClean="0"/>
              <a:t> Cell</a:t>
            </a:r>
            <a:br>
              <a:rPr lang="en-US" dirty="0" smtClean="0"/>
            </a:br>
            <a:r>
              <a:rPr lang="en-US" dirty="0" smtClean="0"/>
              <a:t>Future</a:t>
            </a:r>
            <a:r>
              <a:rPr lang="en-US" baseline="0" dirty="0" smtClean="0"/>
              <a:t> Plans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Greater Organization:</a:t>
            </a:r>
          </a:p>
          <a:p>
            <a:pPr lvl="1"/>
            <a:r>
              <a:rPr lang="en-US" dirty="0" smtClean="0"/>
              <a:t>Creation of Batches</a:t>
            </a:r>
          </a:p>
          <a:p>
            <a:pPr lvl="1"/>
            <a:r>
              <a:rPr lang="en-US" dirty="0" smtClean="0"/>
              <a:t>Providing</a:t>
            </a:r>
            <a:r>
              <a:rPr lang="en-US" baseline="0" dirty="0" smtClean="0"/>
              <a:t> individual attention by assigning students to fixed batches</a:t>
            </a:r>
          </a:p>
          <a:p>
            <a:pPr lvl="0"/>
            <a:r>
              <a:rPr lang="en-US" dirty="0" smtClean="0"/>
              <a:t>Weekends – Play trips</a:t>
            </a:r>
          </a:p>
          <a:p>
            <a:pPr lvl="0"/>
            <a:r>
              <a:rPr lang="en-US" dirty="0" smtClean="0"/>
              <a:t>Examinations</a:t>
            </a:r>
          </a:p>
          <a:p>
            <a:pPr lvl="0"/>
            <a:r>
              <a:rPr lang="en-US" dirty="0" smtClean="0"/>
              <a:t>Continue</a:t>
            </a:r>
            <a:r>
              <a:rPr lang="en-US" baseline="0" dirty="0" smtClean="0"/>
              <a:t> teaching wards of construction workers</a:t>
            </a:r>
          </a:p>
          <a:p>
            <a:pPr lvl="0"/>
            <a:r>
              <a:rPr lang="en-US" baseline="0" dirty="0" err="1" smtClean="0"/>
              <a:t>Kaliyar</a:t>
            </a:r>
            <a:r>
              <a:rPr lang="en-US" baseline="0" dirty="0" smtClean="0"/>
              <a:t> – Motivation towards education</a:t>
            </a:r>
          </a:p>
          <a:p>
            <a:pPr lvl="1"/>
            <a:r>
              <a:rPr lang="en-US" dirty="0" smtClean="0"/>
              <a:t>300 children</a:t>
            </a:r>
          </a:p>
          <a:p>
            <a:pPr lvl="1"/>
            <a:r>
              <a:rPr lang="en-US" dirty="0" smtClean="0"/>
              <a:t>Similar activities in Mangalore and </a:t>
            </a:r>
            <a:r>
              <a:rPr lang="en-US" dirty="0" err="1" smtClean="0"/>
              <a:t>Haridwar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NSS is one of the most active student </a:t>
            </a:r>
            <a:r>
              <a:rPr lang="en-IN" dirty="0" smtClean="0"/>
              <a:t>bodies</a:t>
            </a:r>
            <a:r>
              <a:rPr lang="en-IN" baseline="0" dirty="0" smtClean="0"/>
              <a:t> on the IITR campus</a:t>
            </a:r>
          </a:p>
          <a:p>
            <a:r>
              <a:rPr lang="en-US" baseline="0" dirty="0" smtClean="0"/>
              <a:t>It makes a measurable difference in the lives of hundreds of families</a:t>
            </a:r>
          </a:p>
          <a:p>
            <a:r>
              <a:rPr lang="en-US" baseline="0" dirty="0" smtClean="0"/>
              <a:t>It is a lighthouse that guides the government towards areas that need greater attention</a:t>
            </a:r>
          </a:p>
          <a:p>
            <a:r>
              <a:rPr lang="en-US" baseline="0" dirty="0" smtClean="0"/>
              <a:t>It is a leader in social </a:t>
            </a:r>
            <a:r>
              <a:rPr lang="en-US" baseline="0" dirty="0" err="1" smtClean="0"/>
              <a:t>upliftment</a:t>
            </a:r>
            <a:r>
              <a:rPr lang="en-US" baseline="0" dirty="0" smtClean="0"/>
              <a:t> of the areas in and around Roorkee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NSS</a:t>
            </a:r>
            <a:r>
              <a:rPr lang="en-US" baseline="0" dirty="0" smtClean="0"/>
              <a:t> @ IITR – History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Was part of University of Roorkee</a:t>
            </a:r>
          </a:p>
          <a:p>
            <a:r>
              <a:rPr lang="en-US" dirty="0" smtClean="0"/>
              <a:t>Became</a:t>
            </a:r>
            <a:r>
              <a:rPr lang="en-US" baseline="0" dirty="0" smtClean="0"/>
              <a:t> dormant during the transition to IITR</a:t>
            </a:r>
          </a:p>
          <a:p>
            <a:r>
              <a:rPr lang="en-US" baseline="0" dirty="0" smtClean="0"/>
              <a:t>Was restarted under the guidance of the Dean of Students Welfare in 2002-2003.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Organizational Structure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462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Health and Environment Cell</a:t>
            </a:r>
            <a:endParaRPr lang="en-IN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Sainath</a:t>
            </a:r>
            <a:r>
              <a:rPr lang="en-US" dirty="0" smtClean="0"/>
              <a:t> </a:t>
            </a:r>
            <a:r>
              <a:rPr lang="en-US" dirty="0" err="1" smtClean="0"/>
              <a:t>Chowdhary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Health</a:t>
            </a:r>
            <a:r>
              <a:rPr lang="en-US" baseline="0" dirty="0" smtClean="0"/>
              <a:t> and Environment Cell</a:t>
            </a:r>
            <a:br>
              <a:rPr lang="en-US" baseline="0" dirty="0" smtClean="0"/>
            </a:br>
            <a:r>
              <a:rPr lang="en-US" baseline="0" dirty="0" smtClean="0"/>
              <a:t>Activities this year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Environmental Awareness Quiz</a:t>
            </a:r>
          </a:p>
          <a:p>
            <a:r>
              <a:rPr lang="en-US" dirty="0" smtClean="0"/>
              <a:t>Regular</a:t>
            </a:r>
            <a:r>
              <a:rPr lang="en-US" baseline="0" dirty="0" smtClean="0"/>
              <a:t> Yoga Camps (2 months)</a:t>
            </a:r>
          </a:p>
          <a:p>
            <a:r>
              <a:rPr lang="en-US" i="1" baseline="0" dirty="0" err="1" smtClean="0"/>
              <a:t>Shram</a:t>
            </a:r>
            <a:r>
              <a:rPr lang="en-US" i="1" baseline="0" dirty="0" smtClean="0"/>
              <a:t> </a:t>
            </a:r>
            <a:r>
              <a:rPr lang="en-US" i="1" baseline="0" dirty="0" err="1" smtClean="0"/>
              <a:t>Daan</a:t>
            </a:r>
            <a:r>
              <a:rPr lang="en-US" baseline="0" dirty="0" smtClean="0"/>
              <a:t> – Planting of trees at the IITR Hospital</a:t>
            </a:r>
            <a:endParaRPr lang="en-IN" baseline="0" dirty="0" smtClean="0"/>
          </a:p>
          <a:p>
            <a:r>
              <a:rPr lang="en-US" baseline="0" dirty="0" smtClean="0"/>
              <a:t>Blood Donation Camp – 293 units of blood</a:t>
            </a:r>
          </a:p>
          <a:p>
            <a:r>
              <a:rPr lang="en-US" baseline="0" dirty="0" smtClean="0"/>
              <a:t>Eyesight reduction program in association with the R&amp;D cell</a:t>
            </a:r>
          </a:p>
        </p:txBody>
      </p:sp>
      <p:pic>
        <p:nvPicPr>
          <p:cNvPr id="6" name="Content Placeholder 5" descr="Health and Environment - Blood Donation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394744"/>
            <a:ext cx="4038600" cy="3028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015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SC015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259</TotalTime>
  <Words>957</Words>
  <Application>Microsoft Office PowerPoint</Application>
  <PresentationFormat>On-screen Show (4:3)</PresentationFormat>
  <Paragraphs>145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Foundry</vt:lpstr>
      <vt:lpstr>NSS @ IITR</vt:lpstr>
      <vt:lpstr>What is NSS?</vt:lpstr>
      <vt:lpstr>Aims of NSS</vt:lpstr>
      <vt:lpstr>NSS @ IITR – History</vt:lpstr>
      <vt:lpstr>Organizational Structure</vt:lpstr>
      <vt:lpstr>Health and Environment Cell</vt:lpstr>
      <vt:lpstr>Health and Environment Cell Activities this year</vt:lpstr>
      <vt:lpstr>Slide 8</vt:lpstr>
      <vt:lpstr>Slide 9</vt:lpstr>
      <vt:lpstr>Health and Environment Cell Future Plans</vt:lpstr>
      <vt:lpstr>Disha</vt:lpstr>
      <vt:lpstr>Disha</vt:lpstr>
      <vt:lpstr>Disha ASER</vt:lpstr>
      <vt:lpstr>Disha ASER – Outcome</vt:lpstr>
      <vt:lpstr>Mr Montek Singh Ahluwalia</vt:lpstr>
      <vt:lpstr>Disha Future Plans</vt:lpstr>
      <vt:lpstr>Human Welfare Cell</vt:lpstr>
      <vt:lpstr>Human Welfare Cell</vt:lpstr>
      <vt:lpstr>Human Welfare Cell Activities of this year</vt:lpstr>
      <vt:lpstr>Slide 20</vt:lpstr>
      <vt:lpstr>Panel Discussion</vt:lpstr>
      <vt:lpstr>Slide 22</vt:lpstr>
      <vt:lpstr>Social Awareness Cell</vt:lpstr>
      <vt:lpstr>Social Awareness Cell</vt:lpstr>
      <vt:lpstr>Social Awareness Cell Activities</vt:lpstr>
      <vt:lpstr>Research and Development Cell</vt:lpstr>
      <vt:lpstr>Research and Development Cell</vt:lpstr>
      <vt:lpstr>Research and Development Cell Projects Undertaken</vt:lpstr>
      <vt:lpstr>Prerna Cell</vt:lpstr>
      <vt:lpstr>Prerna Cell Activities this year</vt:lpstr>
      <vt:lpstr>Slide 31</vt:lpstr>
      <vt:lpstr>Slide 32</vt:lpstr>
      <vt:lpstr>Slide 33</vt:lpstr>
      <vt:lpstr>Prerna Cell Future Plans</vt:lpstr>
      <vt:lpstr>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Divye Kapoor</dc:creator>
  <cp:lastModifiedBy>Divye Kapoor</cp:lastModifiedBy>
  <cp:revision>32</cp:revision>
  <dcterms:created xsi:type="dcterms:W3CDTF">2008-04-23T17:18:39Z</dcterms:created>
  <dcterms:modified xsi:type="dcterms:W3CDTF">2008-04-23T22:08:46Z</dcterms:modified>
</cp:coreProperties>
</file>